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2" r:id="rId23"/>
    <p:sldId id="283" r:id="rId24"/>
    <p:sldId id="285" r:id="rId25"/>
    <p:sldId id="286" r:id="rId26"/>
    <p:sldId id="277" r:id="rId27"/>
    <p:sldId id="278" r:id="rId28"/>
    <p:sldId id="279" r:id="rId29"/>
    <p:sldId id="280" r:id="rId3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60633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9867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8967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271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0329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361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092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8383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9307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0771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6700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897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73451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81591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Staying</a:t>
            </a:r>
            <a:r>
              <a:rPr lang="en-US" baseline="0" dirty="0" smtClean="0"/>
              <a:t> calm and not getting frustrated as a parent is hard when your child is 5 and gets harder when they are 15. So these are the years to practice. Take your own deep breathes.</a:t>
            </a:r>
          </a:p>
          <a:p>
            <a:r>
              <a:rPr lang="en-US" baseline="0" dirty="0" smtClean="0"/>
              <a:t>Accept that your child’s fears, worries, frustration, anger is real. Acknowledge it, name it and validate it. I’ve felt that way. I get it. I know what that is like. That’s happened to me. </a:t>
            </a:r>
          </a:p>
          <a:p>
            <a:r>
              <a:rPr lang="en-US" baseline="0" dirty="0" smtClean="0"/>
              <a:t>Name and validate anxiety, worry, stress… Anxiety—thoughts, feelings, actions</a:t>
            </a:r>
          </a:p>
          <a:p>
            <a:r>
              <a:rPr lang="en-US" baseline="0" dirty="0" smtClean="0"/>
              <a:t>A growth mindset is thinking of your skills as progressing, not fixed. Skills not abilities. Our brains are malleable, not set. Effort overrides limits. Not </a:t>
            </a:r>
            <a:r>
              <a:rPr lang="en-US" baseline="0" dirty="0" err="1" smtClean="0"/>
              <a:t>pollianna</a:t>
            </a:r>
            <a:r>
              <a:rPr lang="en-US" baseline="0" dirty="0" smtClean="0"/>
              <a:t> thinking. We all have a range of abilities. It’s using experiences, effort, perseverance and exposure to stretch the range of possibility.</a:t>
            </a:r>
          </a:p>
          <a:p>
            <a:r>
              <a:rPr lang="en-US" baseline="0" dirty="0" smtClean="0"/>
              <a:t>Exposure- try new things, make mistakes, PENCIL- Human imperfection; Perfectionists Enjoy No Contentment in Life</a:t>
            </a:r>
          </a:p>
          <a:p>
            <a:r>
              <a:rPr lang="en-US" baseline="0" dirty="0" smtClean="0"/>
              <a:t>Set small goals and celebrate</a:t>
            </a:r>
          </a:p>
          <a:p>
            <a:r>
              <a:rPr lang="en-US" baseline="0" smtClean="0"/>
              <a:t>Mindfulness</a:t>
            </a:r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578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0095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8891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20051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573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0164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1133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4833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9655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0786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246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79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hape 36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0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" name="Shape 8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place.com/science/profdev/articles/valentino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Keyp-I8ATA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ttp/cotswoldtd.weebly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cotswoldtd.weebly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200"/>
              <a:t>Differentiated Education Plan Meeting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0" y="3737125"/>
            <a:ext cx="4696800" cy="12326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/>
              <a:t>Cotswold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/>
              <a:t>Fall 2017</a:t>
            </a:r>
          </a:p>
        </p:txBody>
      </p:sp>
      <p:pic>
        <p:nvPicPr>
          <p:cNvPr id="44" name="Shape 44" descr="Advanced Studies_col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76675" y="3763830"/>
            <a:ext cx="2743199" cy="117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Benefits of Catalyst Model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97950" y="1179250"/>
            <a:ext cx="8981700" cy="3725699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2800" dirty="0"/>
              <a:t>Gifted education and general education are related, connected, and integrated.</a:t>
            </a:r>
          </a:p>
          <a:p>
            <a:pPr marL="457200" lvl="0" indent="-406400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2800" dirty="0"/>
              <a:t>The pace of learning is enhanced.</a:t>
            </a:r>
          </a:p>
          <a:p>
            <a:pPr marL="457200" lvl="0" indent="-406400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2800" dirty="0"/>
              <a:t>High achieving students receive more challenging tasks within the classroom.</a:t>
            </a:r>
          </a:p>
          <a:p>
            <a:pPr marL="457200" lvl="0" indent="-406400" rtl="0">
              <a:lnSpc>
                <a:spcPct val="1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Times New Roman"/>
            </a:pPr>
            <a:r>
              <a:rPr lang="en" sz="2800" dirty="0">
                <a:solidFill>
                  <a:schemeClr val="accent2">
                    <a:lumMod val="75000"/>
                  </a:schemeClr>
                </a:solidFill>
              </a:rPr>
              <a:t>Classroom and TD Teachers </a:t>
            </a:r>
            <a:r>
              <a:rPr lang="en" sz="2800" dirty="0"/>
              <a:t>work together to maximize student learning.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0" y="205975"/>
            <a:ext cx="86868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Catalyst Model recognizes that...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28000" y="1879450"/>
            <a:ext cx="5251799" cy="185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/>
              <a:t>Gifted education is </a:t>
            </a:r>
            <a:r>
              <a:rPr lang="en" sz="3000" b="1"/>
              <a:t>NOT </a:t>
            </a:r>
            <a:r>
              <a:rPr lang="en" sz="3000"/>
              <a:t>an add-on for 90 minutes a week because gifted learners are gifted </a:t>
            </a:r>
            <a:r>
              <a:rPr lang="en" sz="3000" b="1" i="1"/>
              <a:t>all</a:t>
            </a:r>
            <a:r>
              <a:rPr lang="en" sz="3000"/>
              <a:t> the time.</a:t>
            </a:r>
          </a:p>
        </p:txBody>
      </p:sp>
      <p:grpSp>
        <p:nvGrpSpPr>
          <p:cNvPr id="104" name="Shape 104"/>
          <p:cNvGrpSpPr/>
          <p:nvPr/>
        </p:nvGrpSpPr>
        <p:grpSpPr>
          <a:xfrm>
            <a:off x="6291600" y="1609325"/>
            <a:ext cx="2395199" cy="2573099"/>
            <a:chOff x="6392800" y="1986300"/>
            <a:chExt cx="2395199" cy="2573099"/>
          </a:xfrm>
        </p:grpSpPr>
        <p:sp>
          <p:nvSpPr>
            <p:cNvPr id="105" name="Shape 105"/>
            <p:cNvSpPr/>
            <p:nvPr/>
          </p:nvSpPr>
          <p:spPr>
            <a:xfrm>
              <a:off x="6392800" y="1986300"/>
              <a:ext cx="2395199" cy="2573099"/>
            </a:xfrm>
            <a:prstGeom prst="rect">
              <a:avLst/>
            </a:prstGeom>
            <a:solidFill>
              <a:schemeClr val="dk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106" name="Shape 10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499625" y="2101275"/>
              <a:ext cx="2187175" cy="23772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 descr="blankDE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6725" y="0"/>
            <a:ext cx="5996049" cy="425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>
                <a:solidFill>
                  <a:srgbClr val="FF0000"/>
                </a:solidFill>
              </a:rPr>
              <a:t>Differentiated Education Plan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/>
              <a:t>Environment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Learning Environment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b="1" dirty="0">
                <a:hlinkClick r:id="rId3"/>
              </a:rPr>
              <a:t>Flexible Grouping Model </a:t>
            </a:r>
            <a:endParaRPr lang="en" sz="1800" b="1" dirty="0"/>
          </a:p>
          <a:p>
            <a:pPr lvl="0">
              <a:spcBef>
                <a:spcPts val="0"/>
              </a:spcBef>
              <a:buNone/>
            </a:pPr>
            <a:r>
              <a:rPr lang="en" sz="1800" u="sng" dirty="0"/>
              <a:t>3rd Grade: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McBride/Doyle/Meyers- Literacy 4 days a week 10:30 -11:30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Hammack- Math 2 days a week (Wednesday and Thursday) 3:15-4:00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u="sng" dirty="0"/>
              <a:t>4th Grade: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Kinnamon/Graney- Literacy 5 days a week 1:00-2:00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Kinnamon- Math Thursday 9:30-10:00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u="sng" dirty="0"/>
              <a:t>5th Grade: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Johnson/Kennedy- Literacy 4 days a week 2:00-2:45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dirty="0"/>
              <a:t>Johnson- Math Friday 10:30-11:30 </a:t>
            </a:r>
            <a:endParaRPr lang="en" sz="1800" dirty="0" smtClean="0"/>
          </a:p>
          <a:p>
            <a:pPr lvl="0">
              <a:spcBef>
                <a:spcPts val="0"/>
              </a:spcBef>
              <a:buNone/>
            </a:pPr>
            <a:endParaRPr lang="en" sz="1800" dirty="0"/>
          </a:p>
          <a:p>
            <a:pPr lvl="0" algn="ctr">
              <a:spcBef>
                <a:spcPts val="0"/>
              </a:spcBef>
              <a:buNone/>
            </a:pPr>
            <a:r>
              <a:rPr lang="en" sz="1800" dirty="0" smtClean="0"/>
              <a:t>Google Classroom is used as a </a:t>
            </a:r>
            <a:r>
              <a:rPr lang="en" sz="1800" dirty="0" smtClean="0">
                <a:hlinkClick r:id="rId4"/>
              </a:rPr>
              <a:t>Blended Leanring </a:t>
            </a:r>
            <a:r>
              <a:rPr lang="en" sz="1800" dirty="0" smtClean="0"/>
              <a:t>tool to assist students throughout their learni</a:t>
            </a:r>
            <a:r>
              <a:rPr lang="en-US" sz="1800" dirty="0" smtClean="0"/>
              <a:t>ng</a:t>
            </a:r>
            <a:r>
              <a:rPr lang="en" sz="1800" dirty="0"/>
              <a:t> </a:t>
            </a:r>
            <a:r>
              <a:rPr lang="en" sz="1800" dirty="0" smtClean="0"/>
              <a:t>day</a:t>
            </a:r>
            <a:r>
              <a:rPr lang="en" sz="1800" dirty="0" smtClean="0"/>
              <a:t>. </a:t>
            </a:r>
            <a:endParaRPr lang="en" sz="1800" dirty="0"/>
          </a:p>
          <a:p>
            <a:pPr lvl="0">
              <a:spcBef>
                <a:spcPts val="0"/>
              </a:spcBef>
              <a:buNone/>
            </a:pPr>
            <a:r>
              <a:rPr lang="en" sz="1200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Curriculum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Our Curriculum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Differentiated Instruction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Interest/Choice Projects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Learning Contracts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Tailored small group instruction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Curriculum compacting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Greater depth of exploration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Subject integration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IB Units of Study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4692275" y="1200150"/>
            <a:ext cx="4166700" cy="37256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 dirty="0"/>
              <a:t>Standard curriculum extensively supplemented with research-based gifted resources &amp; strategies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 dirty="0">
                <a:solidFill>
                  <a:schemeClr val="dk2"/>
                </a:solidFill>
              </a:rPr>
              <a:t>William &amp; Mary Language Arts Units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 dirty="0">
                <a:solidFill>
                  <a:schemeClr val="dk2"/>
                </a:solidFill>
              </a:rPr>
              <a:t>Jacob’s Ladder</a:t>
            </a:r>
          </a:p>
          <a:p>
            <a:pPr marL="914400" lvl="1" indent="-3556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 dirty="0">
                <a:solidFill>
                  <a:schemeClr val="dk2"/>
                </a:solidFill>
              </a:rPr>
              <a:t>Project M3 </a:t>
            </a:r>
            <a:r>
              <a:rPr lang="en" sz="2000" dirty="0" smtClean="0">
                <a:solidFill>
                  <a:schemeClr val="dk2"/>
                </a:solidFill>
              </a:rPr>
              <a:t>Math</a:t>
            </a:r>
          </a:p>
          <a:p>
            <a:pPr marL="558800" lvl="1">
              <a:buClr>
                <a:schemeClr val="dk2"/>
              </a:buClr>
              <a:buNone/>
            </a:pPr>
            <a:endParaRPr lang="en" sz="1200" dirty="0" smtClean="0">
              <a:solidFill>
                <a:schemeClr val="dk2"/>
              </a:solidFill>
            </a:endParaRPr>
          </a:p>
          <a:p>
            <a:pPr marL="558800" lvl="1">
              <a:buClr>
                <a:schemeClr val="dk2"/>
              </a:buClr>
              <a:buNone/>
            </a:pPr>
            <a:r>
              <a:rPr lang="en" sz="1200" dirty="0" smtClean="0">
                <a:solidFill>
                  <a:schemeClr val="dk2"/>
                </a:solidFill>
              </a:rPr>
              <a:t>My Webstie with links to these pieces of Curriculum </a:t>
            </a:r>
            <a:endParaRPr lang="en" sz="1200" dirty="0">
              <a:solidFill>
                <a:schemeClr val="dk2"/>
              </a:solidFill>
            </a:endParaRPr>
          </a:p>
          <a:p>
            <a:pPr marL="457200" lvl="0" indent="0" rtl="0">
              <a:spcBef>
                <a:spcPts val="0"/>
              </a:spcBef>
              <a:buNone/>
            </a:pPr>
            <a:endParaRPr sz="2000" dirty="0">
              <a:solidFill>
                <a:schemeClr val="dk2"/>
              </a:solidFill>
            </a:endParaRPr>
          </a:p>
        </p:txBody>
      </p:sp>
      <p:sp>
        <p:nvSpPr>
          <p:cNvPr id="2" name="Action Button: Forward or Next 1">
            <a:hlinkClick r:id="rId3" highlightClick="1"/>
          </p:cNvPr>
          <p:cNvSpPr/>
          <p:nvPr/>
        </p:nvSpPr>
        <p:spPr>
          <a:xfrm>
            <a:off x="6135545" y="4746567"/>
            <a:ext cx="640080" cy="17928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Instructional Strategies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Types of Strategies are Used?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114750"/>
            <a:ext cx="82296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Problem Based Learning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Paideia Seminars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Learning Contracts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Interest/Choice Boards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Integrated Projects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Tiered Lessons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Curriculum Compacting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Independent Studies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 txBox="1"/>
          <p:nvPr/>
        </p:nvSpPr>
        <p:spPr>
          <a:xfrm>
            <a:off x="7167725" y="4227025"/>
            <a:ext cx="1899600" cy="43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...and so much more</a:t>
            </a:r>
            <a:r>
              <a:rPr lang="en" dirty="0" smtClean="0"/>
              <a:t>!</a:t>
            </a:r>
            <a:endParaRPr lang="e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Extracurricular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Activities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Our Meeting Goals: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360825" y="1200150"/>
            <a:ext cx="7783199" cy="37256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Explore how the needs of gifted and high-ability learners are met through the Catalyst Model.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Experience snapshots of gifted curriculum and resources and how we are integrating them into instruction at </a:t>
            </a:r>
            <a:r>
              <a:rPr lang="en" sz="2400" b="1">
                <a:solidFill>
                  <a:srgbClr val="0000FF"/>
                </a:solidFill>
              </a:rPr>
              <a:t>Cotswold</a:t>
            </a:r>
            <a:r>
              <a:rPr lang="en" sz="2400"/>
              <a:t>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Review the Differentiated Education Plan for 3rd-5th graders.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 l="13782" t="18301" r="32881" b="25405"/>
          <a:stretch/>
        </p:blipFill>
        <p:spPr>
          <a:xfrm rot="2">
            <a:off x="0" y="1322325"/>
            <a:ext cx="1316524" cy="70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3">
            <a:alphaModFix/>
          </a:blip>
          <a:srcRect l="13782" t="18301" r="32881" b="25405"/>
          <a:stretch/>
        </p:blipFill>
        <p:spPr>
          <a:xfrm rot="2">
            <a:off x="0" y="2771212"/>
            <a:ext cx="1316524" cy="70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3">
            <a:alphaModFix/>
          </a:blip>
          <a:srcRect l="13782" t="18301" r="32881" b="25405"/>
          <a:stretch/>
        </p:blipFill>
        <p:spPr>
          <a:xfrm rot="2">
            <a:off x="0" y="4220125"/>
            <a:ext cx="1316524" cy="70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Clubs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OM 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Science Olympiads 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Math Olympiads 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Girls on the Run 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Let Me Run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Robotics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ctrTitle"/>
          </p:nvPr>
        </p:nvSpPr>
        <p:spPr>
          <a:xfrm>
            <a:off x="457200" y="838501"/>
            <a:ext cx="8229600" cy="2535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Social and Emotional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Understanding Gifted Learners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941910" y="1600200"/>
          <a:ext cx="668655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275"/>
                <a:gridCol w="3343275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Cognitive Skills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Cognitive Challenges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Power</a:t>
                      </a:r>
                      <a:r>
                        <a:rPr lang="en-US" sz="1100" baseline="0" dirty="0" smtClean="0"/>
                        <a:t> of critical thinking; skepticism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Critical attitude toward others; self-criticism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Skills</a:t>
                      </a:r>
                      <a:r>
                        <a:rPr lang="en-US" sz="1100" baseline="0" dirty="0" smtClean="0"/>
                        <a:t> in abstraction, synthesis, concept formation; Interest in inductive learning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Looks beyond </a:t>
                      </a:r>
                      <a:r>
                        <a:rPr lang="en-US" sz="1100" baseline="0" dirty="0" smtClean="0"/>
                        <a:t>literal explanations; omits obvious details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Retains</a:t>
                      </a:r>
                      <a:r>
                        <a:rPr lang="en-US" sz="1100" baseline="0" dirty="0" smtClean="0"/>
                        <a:t> knowledge easily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Dislike</a:t>
                      </a:r>
                      <a:r>
                        <a:rPr lang="en-US" sz="1100" baseline="0" dirty="0" smtClean="0"/>
                        <a:t> for routine drill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Verbal proficiency;</a:t>
                      </a:r>
                      <a:r>
                        <a:rPr lang="en-US" sz="1100" baseline="0" dirty="0" smtClean="0"/>
                        <a:t> large vocabulary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Seeks</a:t>
                      </a:r>
                      <a:r>
                        <a:rPr lang="en-US" sz="1100" baseline="0" dirty="0" smtClean="0"/>
                        <a:t> high levels of verbal interaction and engagement; 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Intellectual</a:t>
                      </a:r>
                      <a:r>
                        <a:rPr lang="en-US" sz="1100" baseline="0" dirty="0" smtClean="0"/>
                        <a:t> curiosity; inquisitive thinking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Maintaining focus on a goal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66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Understanding Gifted Learners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41910" y="1600200"/>
          <a:ext cx="6686550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275"/>
                <a:gridCol w="3343275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Creativity Skills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Creativity Challenges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 Creative and inventive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Creativity</a:t>
                      </a:r>
                      <a:r>
                        <a:rPr lang="en-US" sz="1100" baseline="0" dirty="0" smtClean="0"/>
                        <a:t> absorbs focus and effort; need to invent for oneself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Wide range of interests; flexible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Indecision;</a:t>
                      </a:r>
                      <a:r>
                        <a:rPr lang="en-US" sz="1100" baseline="0" dirty="0" smtClean="0"/>
                        <a:t> overwhelmed by options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Self-acceptance; Socially non-conforming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Resists</a:t>
                      </a:r>
                      <a:r>
                        <a:rPr lang="en-US" sz="1100" baseline="0" dirty="0" smtClean="0"/>
                        <a:t> s</a:t>
                      </a:r>
                      <a:r>
                        <a:rPr lang="en-US" sz="1100" dirty="0" smtClean="0"/>
                        <a:t>ocial</a:t>
                      </a:r>
                      <a:r>
                        <a:rPr lang="en-US" sz="1100" baseline="0" dirty="0" smtClean="0"/>
                        <a:t> conformity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Imaginative;</a:t>
                      </a:r>
                      <a:r>
                        <a:rPr lang="en-US" sz="1100" baseline="0" dirty="0" smtClean="0"/>
                        <a:t> values aesthetics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Meeting</a:t>
                      </a:r>
                      <a:r>
                        <a:rPr lang="en-US" sz="1100" baseline="0" dirty="0" smtClean="0"/>
                        <a:t> daily schedules of family and school structure is challenging; </a:t>
                      </a:r>
                      <a:r>
                        <a:rPr lang="en-US" sz="1100" dirty="0" smtClean="0"/>
                        <a:t>Needs</a:t>
                      </a:r>
                      <a:r>
                        <a:rPr lang="en-US" sz="1100" baseline="0" dirty="0" smtClean="0"/>
                        <a:t> time; can’t be rushed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85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Gifted Learners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41910" y="1600200"/>
          <a:ext cx="6686550" cy="251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275"/>
                <a:gridCol w="3343275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Affective/Behavioral Skills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Affective/Behavioral Challenges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Emotional depth and intensity; Intuitive; empathy for others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Emotionally</a:t>
                      </a:r>
                      <a:r>
                        <a:rPr lang="en-US" sz="1100" baseline="0" dirty="0" smtClean="0"/>
                        <a:t> sensitive; need for emotional support; Vulnerable; sensitive to criticism; Has world view anxiety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High expectations of self and others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Feelings of frustration; perfectionism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Heightened self-awareness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Feelings</a:t>
                      </a:r>
                      <a:r>
                        <a:rPr lang="en-US" sz="1100" baseline="0" dirty="0" smtClean="0"/>
                        <a:t> of being different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Spontaneous;</a:t>
                      </a:r>
                      <a:r>
                        <a:rPr lang="en-US" sz="1100" baseline="0" dirty="0" smtClean="0"/>
                        <a:t> enthusiastic; high energy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Frustration with inactivity;</a:t>
                      </a:r>
                      <a:r>
                        <a:rPr lang="en-US" sz="1100" baseline="0" dirty="0" smtClean="0"/>
                        <a:t> boredom; 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Intense concentration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Resistance to interruption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Persistent; goal-directed behavior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Stubbornness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818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parent to do? Tips for Coping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Stay calm and listen</a:t>
            </a:r>
          </a:p>
          <a:p>
            <a:r>
              <a:rPr lang="en-US" dirty="0" smtClean="0"/>
              <a:t>Accept and validate feelings</a:t>
            </a:r>
          </a:p>
          <a:p>
            <a:r>
              <a:rPr lang="en-US" dirty="0" smtClean="0"/>
              <a:t>Adopt and model a growth mindset</a:t>
            </a:r>
          </a:p>
          <a:p>
            <a:pPr lvl="1"/>
            <a:r>
              <a:rPr lang="en-US" dirty="0" smtClean="0"/>
              <a:t>Praise effort and perseverance</a:t>
            </a:r>
          </a:p>
          <a:p>
            <a:pPr lvl="1"/>
            <a:r>
              <a:rPr lang="en-US" dirty="0" smtClean="0"/>
              <a:t>Encourage your kids to try new things</a:t>
            </a:r>
          </a:p>
          <a:p>
            <a:pPr lvl="1"/>
            <a:r>
              <a:rPr lang="en-US" dirty="0" smtClean="0"/>
              <a:t>Allow kids to fail and make mistakes</a:t>
            </a:r>
          </a:p>
          <a:p>
            <a:pPr lvl="1"/>
            <a:r>
              <a:rPr lang="en-US" dirty="0" smtClean="0"/>
              <a:t>Set goals</a:t>
            </a:r>
          </a:p>
          <a:p>
            <a:r>
              <a:rPr lang="en-US" dirty="0" smtClean="0"/>
              <a:t>Model self-care	</a:t>
            </a:r>
          </a:p>
          <a:p>
            <a:pPr lvl="1"/>
            <a:r>
              <a:rPr lang="en-US" dirty="0" smtClean="0"/>
              <a:t>Schedule relaxing events</a:t>
            </a:r>
          </a:p>
          <a:p>
            <a:pPr lvl="1"/>
            <a:r>
              <a:rPr lang="en-US" dirty="0" smtClean="0"/>
              <a:t>Stay in the present moment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94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 idx="4294967295"/>
          </p:nvPr>
        </p:nvSpPr>
        <p:spPr>
          <a:xfrm>
            <a:off x="-131400" y="1578500"/>
            <a:ext cx="3208199" cy="1261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/>
              <a:t>Performance Review</a:t>
            </a:r>
          </a:p>
        </p:txBody>
      </p:sp>
      <p:pic>
        <p:nvPicPr>
          <p:cNvPr id="175" name="Shape 175" descr="TD Performance Review.PNG"/>
          <p:cNvPicPr preferRelativeResize="0"/>
          <p:nvPr/>
        </p:nvPicPr>
        <p:blipFill rotWithShape="1">
          <a:blip r:embed="rId3">
            <a:alphaModFix/>
          </a:blip>
          <a:srcRect t="3826" b="2391"/>
          <a:stretch/>
        </p:blipFill>
        <p:spPr>
          <a:xfrm>
            <a:off x="2841800" y="413449"/>
            <a:ext cx="6181799" cy="4316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Performance Review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705600" y="1200150"/>
            <a:ext cx="7732800" cy="37256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These come home at the end of the year with the final report card. Please be on the look for them as I do include some type of summer reading or work to do over the summer.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Contact Information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780850"/>
            <a:ext cx="8229600" cy="28025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TD Catalyst: Samantha Meyers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samantha.meyers@cms.k12.nc.us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School Phone #980-343-6720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Website: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http://cotswoldtd.weebly.com/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Instagram: @tdsmeyers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TD Catalyst Teacher Responsibilities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SzPct val="100000"/>
            </a:pPr>
            <a:r>
              <a:rPr lang="en" sz="2800" dirty="0"/>
              <a:t>Provides professional development for staff on instructional best practices in gifted education</a:t>
            </a:r>
          </a:p>
          <a:p>
            <a:pPr marL="457200" lvl="0" indent="-406400" rtl="0">
              <a:spcBef>
                <a:spcPts val="0"/>
              </a:spcBef>
              <a:buSzPct val="100000"/>
            </a:pPr>
            <a:r>
              <a:rPr lang="en" sz="2800" dirty="0"/>
              <a:t>Models best teaching practices </a:t>
            </a:r>
          </a:p>
          <a:p>
            <a:pPr marL="457200" lvl="0" indent="-406400" rtl="0">
              <a:spcBef>
                <a:spcPts val="0"/>
              </a:spcBef>
              <a:buSzPct val="100000"/>
            </a:pPr>
            <a:r>
              <a:rPr lang="en" sz="2800" dirty="0"/>
              <a:t>Utilizes </a:t>
            </a:r>
            <a:r>
              <a:rPr lang="en" sz="2800" dirty="0">
                <a:solidFill>
                  <a:schemeClr val="accent2">
                    <a:lumMod val="75000"/>
                  </a:schemeClr>
                </a:solidFill>
              </a:rPr>
              <a:t>collaboration</a:t>
            </a:r>
            <a:r>
              <a:rPr lang="en" sz="2800" dirty="0"/>
              <a:t> and consultation skills to implement the TD Catalyst Model</a:t>
            </a:r>
          </a:p>
          <a:p>
            <a:pPr marL="457200" lvl="0" indent="-406400">
              <a:spcBef>
                <a:spcPts val="0"/>
              </a:spcBef>
              <a:buSzPct val="100000"/>
            </a:pPr>
            <a:r>
              <a:rPr lang="en" sz="2800" dirty="0"/>
              <a:t>Provides assignments, activities, contracts, and other learning opportunities to assist teachers in </a:t>
            </a:r>
            <a:r>
              <a:rPr lang="en" sz="2800" dirty="0">
                <a:solidFill>
                  <a:schemeClr val="accent2">
                    <a:lumMod val="75000"/>
                  </a:schemeClr>
                </a:solidFill>
              </a:rPr>
              <a:t>differentiating curriculum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TD Catalyst Model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518900" y="1200150"/>
            <a:ext cx="8167799" cy="2114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An organizational delivery model in which the TD teacher and the classroom teacher(s) work </a:t>
            </a:r>
            <a:r>
              <a:rPr lang="en" b="1">
                <a:solidFill>
                  <a:schemeClr val="accent1"/>
                </a:solidFill>
              </a:rPr>
              <a:t>collaboratively</a:t>
            </a:r>
            <a:r>
              <a:rPr lang="en"/>
              <a:t> to meet the needs of gifted and high ability learners.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2612" y="3259275"/>
            <a:ext cx="1114425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TD Catalyst Model….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132475"/>
            <a:ext cx="8229600" cy="3864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93700" rtl="0">
              <a:spcBef>
                <a:spcPts val="0"/>
              </a:spcBef>
              <a:buSzPct val="100000"/>
            </a:pPr>
            <a:r>
              <a:rPr lang="en" sz="2600" dirty="0"/>
              <a:t>Joint effort by TD Catalyst Teachers and Classroom Teachers</a:t>
            </a:r>
          </a:p>
          <a:p>
            <a:pPr marL="457200" lvl="0" indent="-393700" rtl="0">
              <a:spcBef>
                <a:spcPts val="0"/>
              </a:spcBef>
              <a:buSzPct val="100000"/>
            </a:pPr>
            <a:r>
              <a:rPr lang="en" sz="2600" dirty="0"/>
              <a:t>Allows classroom </a:t>
            </a:r>
            <a:r>
              <a:rPr lang="en" sz="2600" b="1" u="sng" dirty="0"/>
              <a:t>and</a:t>
            </a:r>
            <a:r>
              <a:rPr lang="en" sz="2600" b="1" dirty="0"/>
              <a:t> </a:t>
            </a:r>
            <a:r>
              <a:rPr lang="en" sz="2600" dirty="0"/>
              <a:t>TD teacher to </a:t>
            </a:r>
            <a:r>
              <a:rPr lang="en" sz="2600" dirty="0">
                <a:solidFill>
                  <a:schemeClr val="accent2">
                    <a:lumMod val="75000"/>
                  </a:schemeClr>
                </a:solidFill>
              </a:rPr>
              <a:t>design &amp; implement</a:t>
            </a:r>
            <a:r>
              <a:rPr lang="en" sz="2600" dirty="0"/>
              <a:t> frequent </a:t>
            </a:r>
            <a:r>
              <a:rPr lang="en" sz="2600" dirty="0">
                <a:solidFill>
                  <a:schemeClr val="accent2">
                    <a:lumMod val="75000"/>
                  </a:schemeClr>
                </a:solidFill>
              </a:rPr>
              <a:t>differentiated</a:t>
            </a:r>
            <a:r>
              <a:rPr lang="en" sz="2600" dirty="0"/>
              <a:t> educational experiences for gifted and high-ability students</a:t>
            </a:r>
          </a:p>
          <a:p>
            <a:pPr marL="457200" lvl="0" indent="-393700" rtl="0">
              <a:spcBef>
                <a:spcPts val="0"/>
              </a:spcBef>
              <a:buSzPct val="100000"/>
            </a:pPr>
            <a:r>
              <a:rPr lang="en" sz="2600" dirty="0"/>
              <a:t>Includes co-teaching whole group </a:t>
            </a:r>
            <a:r>
              <a:rPr lang="en" sz="2600" dirty="0">
                <a:solidFill>
                  <a:schemeClr val="accent2">
                    <a:lumMod val="75000"/>
                  </a:schemeClr>
                </a:solidFill>
              </a:rPr>
              <a:t>mini-lessons</a:t>
            </a:r>
            <a:r>
              <a:rPr lang="en" sz="2600" dirty="0"/>
              <a:t>, small group lessons, individual conferring</a:t>
            </a:r>
          </a:p>
          <a:p>
            <a:pPr marL="457200" lvl="0" indent="-393700" rtl="0">
              <a:spcBef>
                <a:spcPts val="0"/>
              </a:spcBef>
              <a:buSzPct val="100000"/>
            </a:pPr>
            <a:r>
              <a:rPr lang="en" sz="2600" dirty="0"/>
              <a:t>Modeling of higher level strategies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Our TD Program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417800"/>
            <a:ext cx="8229600" cy="37256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Focus on quality not quantity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Quality of thinking, not more of the same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High expectations all day, every day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Complex, challenging &amp; real world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solidFill>
                  <a:schemeClr val="accent2">
                    <a:lumMod val="75000"/>
                  </a:schemeClr>
                </a:solidFill>
              </a:rPr>
              <a:t>Collaborative</a:t>
            </a:r>
            <a:r>
              <a:rPr lang="en" dirty="0"/>
              <a:t>, integrated, and inclusive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1525" y="3377875"/>
            <a:ext cx="1278500" cy="1547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4c's of 21st century ski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51" y="643197"/>
            <a:ext cx="8229600" cy="38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414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Who are the Collaborators? 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96675" y="1619000"/>
            <a:ext cx="6128999" cy="30509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TD Catalyst Teachers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Classroom Teachers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Administrators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Academic Facilitators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Parents &amp; Community Members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94000">
            <a:off x="6588400" y="3186475"/>
            <a:ext cx="2368099" cy="156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1800"/>
            <a:ext cx="9143998" cy="521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988</Words>
  <Application>Microsoft Office PowerPoint</Application>
  <PresentationFormat>On-screen Show (16:9)</PresentationFormat>
  <Paragraphs>164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Times New Roman</vt:lpstr>
      <vt:lpstr>Swiss</vt:lpstr>
      <vt:lpstr>Differentiated Education Plan Meeting</vt:lpstr>
      <vt:lpstr>Our Meeting Goals:</vt:lpstr>
      <vt:lpstr>TD Catalyst Teacher Responsibilities</vt:lpstr>
      <vt:lpstr>TD Catalyst Model</vt:lpstr>
      <vt:lpstr>The TD Catalyst Model…. </vt:lpstr>
      <vt:lpstr>Our TD Program</vt:lpstr>
      <vt:lpstr>PowerPoint Presentation</vt:lpstr>
      <vt:lpstr>Who are the Collaborators? </vt:lpstr>
      <vt:lpstr>PowerPoint Presentation</vt:lpstr>
      <vt:lpstr>Benefits of Catalyst Model</vt:lpstr>
      <vt:lpstr>The Catalyst Model recognizes that...</vt:lpstr>
      <vt:lpstr>PowerPoint Presentation</vt:lpstr>
      <vt:lpstr> Environment</vt:lpstr>
      <vt:lpstr>Our Learning Environment</vt:lpstr>
      <vt:lpstr> Curriculum</vt:lpstr>
      <vt:lpstr>Our Curriculum</vt:lpstr>
      <vt:lpstr>Instructional Strategies</vt:lpstr>
      <vt:lpstr>What Types of Strategies are Used?</vt:lpstr>
      <vt:lpstr>Extracurricular Activities</vt:lpstr>
      <vt:lpstr>PowerPoint Presentation</vt:lpstr>
      <vt:lpstr>Social and Emotional</vt:lpstr>
      <vt:lpstr>Understanding Gifted Learners</vt:lpstr>
      <vt:lpstr>Understanding Gifted Learners</vt:lpstr>
      <vt:lpstr>Understanding Gifted Learners </vt:lpstr>
      <vt:lpstr>What’s a parent to do? Tips for Coping </vt:lpstr>
      <vt:lpstr>Performance Review</vt:lpstr>
      <vt:lpstr>Performance Review</vt:lpstr>
      <vt:lpstr> Questions?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Differentiated Education Plan Meeting</dc:title>
  <dc:creator>Samantha Meyers</dc:creator>
  <cp:lastModifiedBy>Meyers, Samantha A.</cp:lastModifiedBy>
  <cp:revision>5</cp:revision>
  <dcterms:modified xsi:type="dcterms:W3CDTF">2017-10-02T21:23:01Z</dcterms:modified>
</cp:coreProperties>
</file>